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4630400" cy="8229600"/>
  <p:notesSz cx="8229600" cy="14630400"/>
  <p:embeddedFontLst>
    <p:embeddedFont>
      <p:font typeface="Barlow Medium"/>
      <p:regular r:id="rId25"/>
    </p:embeddedFont>
    <p:embeddedFont>
      <p:font typeface="Barlow Medium"/>
      <p:regular r:id="rId26"/>
    </p:embeddedFont>
    <p:embeddedFont>
      <p:font typeface="Barlow Medium"/>
      <p:regular r:id="rId27"/>
    </p:embeddedFont>
    <p:embeddedFont>
      <p:font typeface="Barlow Medium"/>
      <p:regular r:id="rId28"/>
    </p:embeddedFont>
    <p:embeddedFont>
      <p:font typeface="Barlow"/>
      <p:regular r:id="rId29"/>
    </p:embeddedFont>
    <p:embeddedFont>
      <p:font typeface="Barlow"/>
      <p:regular r:id="rId30"/>
    </p:embeddedFont>
    <p:embeddedFont>
      <p:font typeface="Barlow"/>
      <p:regular r:id="rId31"/>
    </p:embeddedFont>
    <p:embeddedFont>
      <p:font typeface="Barlow"/>
      <p:regular r:id="rId3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openxmlformats.org/officeDocument/2006/relationships/font" Target="fonts/font1.fntdata"/><Relationship Id="rId26" Type="http://schemas.openxmlformats.org/officeDocument/2006/relationships/font" Target="fonts/font2.fntdata"/><Relationship Id="rId27" Type="http://schemas.openxmlformats.org/officeDocument/2006/relationships/font" Target="fonts/font3.fntdata"/><Relationship Id="rId28" Type="http://schemas.openxmlformats.org/officeDocument/2006/relationships/font" Target="fonts/font4.fntdata"/><Relationship Id="rId29" Type="http://schemas.openxmlformats.org/officeDocument/2006/relationships/font" Target="fonts/font5.fntdata"/><Relationship Id="rId30" Type="http://schemas.openxmlformats.org/officeDocument/2006/relationships/font" Target="fonts/font6.fntdata"/><Relationship Id="rId31" Type="http://schemas.openxmlformats.org/officeDocument/2006/relationships/font" Target="fonts/font7.fntdata"/><Relationship Id="rId3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2" Type="http://schemas.openxmlformats.org/officeDocument/2006/relationships/image" Target="../media/image-1019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flowery-shape-454.notion.site/1de434535af8808eb9bdd0152cff0cf7" TargetMode="External"/><Relationship Id="rId1" Type="http://schemas.openxmlformats.org/officeDocument/2006/relationships/image" Target="../media/image-11-1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Y2EJO8IVItsPf8ZQu3SNBExjzbX5yq1K/view?usp=sharing" TargetMode="External"/><Relationship Id="rId1" Type="http://schemas.openxmlformats.org/officeDocument/2006/relationships/image" Target="../media/image-13-1.png"/><Relationship Id="rId3" Type="http://schemas.openxmlformats.org/officeDocument/2006/relationships/image" Target="../media/image-13-2.png"/><Relationship Id="rId4" Type="http://schemas.openxmlformats.org/officeDocument/2006/relationships/image" Target="../media/image-13-3.png"/><Relationship Id="rId5" Type="http://schemas.openxmlformats.org/officeDocument/2006/relationships/image" Target="../media/image-13-4.png"/><Relationship Id="rId6" Type="http://schemas.openxmlformats.org/officeDocument/2006/relationships/slideLayout" Target="../slideLayouts/slideLayout14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slideLayout" Target="../slideLayouts/slideLayout16.xml"/><Relationship Id="rId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flowery-shape-454.notion.site/1de434535af8808eb9bdd0152cff0cf7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flowery-shape-454.notion.site/1de434535af8808eb9bdd0152cff0cf7" TargetMode="External"/><Relationship Id="rId1" Type="http://schemas.openxmlformats.org/officeDocument/2006/relationships/image" Target="../media/image-9-1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1561981"/>
            <a:ext cx="4869061" cy="510563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2128123"/>
            <a:ext cx="688883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TextRPG - DUN 게임 제작 발표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864037" y="3184207"/>
            <a:ext cx="383559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 팀 : 갈길이 9만리 (은성구단)</a:t>
            </a:r>
            <a:endParaRPr lang="en-US" sz="2550" dirty="0"/>
          </a:p>
        </p:txBody>
      </p:sp>
      <p:sp>
        <p:nvSpPr>
          <p:cNvPr id="6" name="Text 2"/>
          <p:cNvSpPr/>
          <p:nvPr/>
        </p:nvSpPr>
        <p:spPr>
          <a:xfrm>
            <a:off x="864037" y="3965972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저희 팀은 C#언어로 TextRPG 게임을 개발했습니다. 오늘 발표에서는 게임의 특징과 개발 경험을 공유합니다.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864037" y="503372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팀장 : 조윤재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864037" y="570642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팀원 : 방은성 박도운 박지환A 김흥식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" y="1760220"/>
            <a:ext cx="2148840" cy="47091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21637" y="154638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주요 기능 및 특징 3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4521637" y="2602468"/>
            <a:ext cx="9244727" cy="1873806"/>
          </a:xfrm>
          <a:prstGeom prst="roundRect">
            <a:avLst>
              <a:gd name="adj" fmla="val 5534"/>
            </a:avLst>
          </a:prstGeom>
          <a:solidFill>
            <a:srgbClr val="191718"/>
          </a:solidFill>
          <a:ln w="15240">
            <a:solidFill>
              <a:srgbClr val="323031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4783693" y="2864525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상태 창</a:t>
            </a:r>
            <a:endParaRPr lang="en-US" sz="2550" dirty="0"/>
          </a:p>
        </p:txBody>
      </p:sp>
      <p:sp>
        <p:nvSpPr>
          <p:cNvPr id="7" name="Text 3"/>
          <p:cNvSpPr/>
          <p:nvPr/>
        </p:nvSpPr>
        <p:spPr>
          <a:xfrm>
            <a:off x="4783693" y="3424118"/>
            <a:ext cx="87206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캐릭터에 대한 상세정보 및 현재 장비하고 있는 방어구와 무기, 그리고 보유 스킬 열람 가능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4521637" y="4723090"/>
            <a:ext cx="9244727" cy="1960126"/>
          </a:xfrm>
          <a:prstGeom prst="roundRect">
            <a:avLst>
              <a:gd name="adj" fmla="val 5290"/>
            </a:avLst>
          </a:prstGeom>
          <a:solidFill>
            <a:srgbClr val="191718"/>
          </a:solidFill>
          <a:ln w="15240">
            <a:solidFill>
              <a:srgbClr val="323031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83693" y="4985147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저장 &amp; 불러오기</a:t>
            </a:r>
            <a:endParaRPr lang="en-US" sz="2550" dirty="0"/>
          </a:p>
        </p:txBody>
      </p:sp>
      <p:sp>
        <p:nvSpPr>
          <p:cNvPr id="10" name="Text 6"/>
          <p:cNvSpPr/>
          <p:nvPr/>
        </p:nvSpPr>
        <p:spPr>
          <a:xfrm>
            <a:off x="4783693" y="5544741"/>
            <a:ext cx="87206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캐릭터, 진행한 퀘스트, 게임 정보를 저장하고 불러오기 가능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4783693" y="6026110"/>
            <a:ext cx="87206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저장 및 불러오기는 항상 마을에서만 가능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865120"/>
            <a:ext cx="12902327" cy="24993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04109" y="839033"/>
            <a:ext cx="4105275" cy="513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기술적 구현</a:t>
            </a:r>
            <a:endParaRPr lang="en-US" sz="3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109" y="1629251"/>
            <a:ext cx="923687" cy="11083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04855" y="1813917"/>
            <a:ext cx="2052637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입력 처리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504855" y="2181225"/>
            <a:ext cx="8479036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기본적으로 사용자의 키보드 입력을 받아 진행, 그리고 잘못된 입력이 들어올 시 Exception Handling 작업 실시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109" y="2737604"/>
            <a:ext cx="923687" cy="11083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504855" y="2922270"/>
            <a:ext cx="2052637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게임 상태 관리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5504855" y="3289578"/>
            <a:ext cx="8479036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플레이어 상태와 진행 상황을 선택지에 따라 바꿔지도록 하고 이에 변경된 상태를 매니저를 이용하여 처리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109" y="3845957"/>
            <a:ext cx="923687" cy="11083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504855" y="4030623"/>
            <a:ext cx="242899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캐릭터 및 몬스터 이벤트 구현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5504855" y="4397931"/>
            <a:ext cx="8479036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캐릭터 및 몬스터가 죽는 상황에 이벤트 트리거를 활성화하여 게임오버 및 보상 시스템 구현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109" y="4954310"/>
            <a:ext cx="923687" cy="11083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504855" y="5138976"/>
            <a:ext cx="2052637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던전 시스템 구현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5504855" y="5506283"/>
            <a:ext cx="8479036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Random 클래스를 사용 및 이전에 출력한 Path 정보를 저장하여 항상 다른 던전 내부 모습이 출력되도록 구현</a:t>
            </a:r>
            <a:endParaRPr lang="en-US" sz="14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4109" y="6062663"/>
            <a:ext cx="923687" cy="1327904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504855" y="6247328"/>
            <a:ext cx="2052637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퀘스트 시스템 구현</a:t>
            </a:r>
            <a:endParaRPr lang="en-US" sz="1600" dirty="0"/>
          </a:p>
        </p:txBody>
      </p:sp>
      <p:sp>
        <p:nvSpPr>
          <p:cNvPr id="18" name="Text 10"/>
          <p:cNvSpPr/>
          <p:nvPr/>
        </p:nvSpPr>
        <p:spPr>
          <a:xfrm>
            <a:off x="5504855" y="6614636"/>
            <a:ext cx="8479036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퀘스트 수주 및 진행도 검사를 위해 이벤트 트리거를 몬스터가 죽는 상황에 진행도 검사 함수를 넣어 갱신 혹은 퀘스트 아이템을 줍는 인터페이스 함수를 활용하여 갱신</a:t>
            </a:r>
            <a:endParaRPr lang="en-US" sz="1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7510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게임 시연 영상</a:t>
            </a:r>
            <a:endParaRPr lang="en-US" sz="4300" dirty="0"/>
          </a:p>
        </p:txBody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954655"/>
            <a:ext cx="12902327" cy="126825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864037" y="477821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191718"/>
          </a:solidFill>
          <a:ln w="15240">
            <a:solidFill>
              <a:srgbClr val="323031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46" y="4850130"/>
            <a:ext cx="329089" cy="411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6280" y="47782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플레이어 선택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666280" y="5269230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항상 플레이어에게 선택지가 주어집니다. 자신의 운을 시험하거나 유리한 상황을 만들어 보세요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5247084" y="477821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191718"/>
          </a:solidFill>
          <a:ln w="15240">
            <a:solidFill>
              <a:srgbClr val="323031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194" y="4850130"/>
            <a:ext cx="329089" cy="411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49328" y="47782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이벤트 트리거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6049328" y="5269230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캐릭터 혹은 몬스터의 상태에 따라 이벤트가 발생합니다</a:t>
            </a:r>
            <a:endParaRPr lang="en-US" sz="1900" dirty="0"/>
          </a:p>
        </p:txBody>
      </p:sp>
      <p:sp>
        <p:nvSpPr>
          <p:cNvPr id="12" name="Shape 7"/>
          <p:cNvSpPr/>
          <p:nvPr/>
        </p:nvSpPr>
        <p:spPr>
          <a:xfrm>
            <a:off x="9630132" y="477821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191718"/>
          </a:solidFill>
          <a:ln w="15240">
            <a:solidFill>
              <a:srgbClr val="323031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3242" y="4850130"/>
            <a:ext cx="329089" cy="411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32375" y="47782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캐릭터 빌드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10432375" y="5269230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플레이어가 선택한 길이 이후의 캐릭터 빌드에 영향을 끼칩니다</a:t>
            </a:r>
            <a:endParaRPr lang="en-US" sz="1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2489" y="677585"/>
            <a:ext cx="5476161" cy="684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ASCII ART 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979" y="1854756"/>
            <a:ext cx="4512826" cy="45128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627352" y="6675596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낮은 레벨 전사 고블린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2489" y="7165657"/>
            <a:ext cx="6267926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LV.10 이하의 던전에서 출몰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476" y="1854756"/>
            <a:ext cx="4512826" cy="451282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264848" y="6675596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높은 레벨 전사 고블린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499985" y="7165657"/>
            <a:ext cx="6267926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LV.11 이상의 던전에서 출몰</a:t>
            </a: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442817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980" y="312896"/>
            <a:ext cx="7330440" cy="38023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6532" y="5078135"/>
            <a:ext cx="5248275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프로젝트를 통해 배운 점</a:t>
            </a:r>
            <a:endParaRPr lang="en-US" sz="4100" dirty="0"/>
          </a:p>
        </p:txBody>
      </p:sp>
      <p:sp>
        <p:nvSpPr>
          <p:cNvPr id="5" name="Shape 1"/>
          <p:cNvSpPr/>
          <p:nvPr/>
        </p:nvSpPr>
        <p:spPr>
          <a:xfrm>
            <a:off x="826532" y="6354008"/>
            <a:ext cx="531376" cy="531376"/>
          </a:xfrm>
          <a:prstGeom prst="roundRect">
            <a:avLst>
              <a:gd name="adj" fmla="val 18667"/>
            </a:avLst>
          </a:prstGeom>
          <a:solidFill>
            <a:srgbClr val="191718"/>
          </a:solidFill>
          <a:ln w="7620">
            <a:solidFill>
              <a:srgbClr val="323031"/>
            </a:solidFill>
            <a:prstDash val="solid"/>
          </a:ln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60" y="6422827"/>
            <a:ext cx="314801" cy="3936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594009" y="6354008"/>
            <a:ext cx="2811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효과적인 팀 협업의 중요성</a:t>
            </a:r>
            <a:endParaRPr lang="en-US" sz="2050" dirty="0"/>
          </a:p>
        </p:txBody>
      </p:sp>
      <p:sp>
        <p:nvSpPr>
          <p:cNvPr id="8" name="Text 3"/>
          <p:cNvSpPr/>
          <p:nvPr/>
        </p:nvSpPr>
        <p:spPr>
          <a:xfrm>
            <a:off x="1594009" y="6823710"/>
            <a:ext cx="3400901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소통과 역할 분담이 프로젝트 성공을 이끕니다.</a:t>
            </a:r>
            <a:endParaRPr lang="en-US" sz="1850" dirty="0"/>
          </a:p>
        </p:txBody>
      </p:sp>
      <p:sp>
        <p:nvSpPr>
          <p:cNvPr id="9" name="Shape 4"/>
          <p:cNvSpPr/>
          <p:nvPr/>
        </p:nvSpPr>
        <p:spPr>
          <a:xfrm>
            <a:off x="5231011" y="6354008"/>
            <a:ext cx="531376" cy="531376"/>
          </a:xfrm>
          <a:prstGeom prst="roundRect">
            <a:avLst>
              <a:gd name="adj" fmla="val 18667"/>
            </a:avLst>
          </a:prstGeom>
          <a:solidFill>
            <a:srgbClr val="191718"/>
          </a:solidFill>
          <a:ln w="7620">
            <a:solidFill>
              <a:srgbClr val="323031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239" y="6422827"/>
            <a:ext cx="314801" cy="393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98488" y="6354008"/>
            <a:ext cx="262413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문제 해결 능력 향상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5998488" y="6823710"/>
            <a:ext cx="3400901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디버깅과 설계에서 탄탄한 기술력 필요.</a:t>
            </a:r>
            <a:endParaRPr lang="en-US" sz="1850" dirty="0"/>
          </a:p>
        </p:txBody>
      </p:sp>
      <p:sp>
        <p:nvSpPr>
          <p:cNvPr id="13" name="Shape 7"/>
          <p:cNvSpPr/>
          <p:nvPr/>
        </p:nvSpPr>
        <p:spPr>
          <a:xfrm>
            <a:off x="9635490" y="6354008"/>
            <a:ext cx="531376" cy="531376"/>
          </a:xfrm>
          <a:prstGeom prst="roundRect">
            <a:avLst>
              <a:gd name="adj" fmla="val 18667"/>
            </a:avLst>
          </a:prstGeom>
          <a:solidFill>
            <a:srgbClr val="191718"/>
          </a:solidFill>
          <a:ln w="7620">
            <a:solidFill>
              <a:srgbClr val="323031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3718" y="6422827"/>
            <a:ext cx="314801" cy="39362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402967" y="6354008"/>
            <a:ext cx="262413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사용자 경험 고려</a:t>
            </a:r>
            <a:endParaRPr lang="en-US" sz="2050" dirty="0"/>
          </a:p>
        </p:txBody>
      </p:sp>
      <p:sp>
        <p:nvSpPr>
          <p:cNvPr id="16" name="Text 9"/>
          <p:cNvSpPr/>
          <p:nvPr/>
        </p:nvSpPr>
        <p:spPr>
          <a:xfrm>
            <a:off x="10402967" y="6823710"/>
            <a:ext cx="3400901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직관적 UI와 흥미로운 스토리가 핵심 요소.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73475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278" y="248960"/>
            <a:ext cx="7141726" cy="323683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97111" y="4282797"/>
            <a:ext cx="4426387" cy="553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향후 개선 및 발전 방향</a:t>
            </a:r>
            <a:endParaRPr lang="en-US" sz="3450" dirty="0"/>
          </a:p>
        </p:txBody>
      </p:sp>
      <p:sp>
        <p:nvSpPr>
          <p:cNvPr id="5" name="Shape 1"/>
          <p:cNvSpPr/>
          <p:nvPr/>
        </p:nvSpPr>
        <p:spPr>
          <a:xfrm>
            <a:off x="697111" y="6031111"/>
            <a:ext cx="3084909" cy="199073"/>
          </a:xfrm>
          <a:prstGeom prst="roundRect">
            <a:avLst>
              <a:gd name="adj" fmla="val 42025"/>
            </a:avLst>
          </a:prstGeom>
          <a:solidFill>
            <a:srgbClr val="F65F62"/>
          </a:solidFill>
          <a:ln w="7620">
            <a:solidFill>
              <a:srgbClr val="DC4548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97111" y="6528911"/>
            <a:ext cx="2213134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퀘스트 확장 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97111" y="6924913"/>
            <a:ext cx="308490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더 많은 퀘스트 추가 예정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697111" y="7362944"/>
            <a:ext cx="308490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4080748" y="5732264"/>
            <a:ext cx="3085028" cy="199073"/>
          </a:xfrm>
          <a:prstGeom prst="roundRect">
            <a:avLst>
              <a:gd name="adj" fmla="val 42025"/>
            </a:avLst>
          </a:prstGeom>
          <a:solidFill>
            <a:srgbClr val="F65F62"/>
          </a:solidFill>
          <a:ln w="7620">
            <a:solidFill>
              <a:srgbClr val="DC4548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080748" y="6230064"/>
            <a:ext cx="2213134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몬스터 확장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4080748" y="6626066"/>
            <a:ext cx="3085028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기본 몬스터 외 3종 추가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7464504" y="5433536"/>
            <a:ext cx="3085028" cy="199073"/>
          </a:xfrm>
          <a:prstGeom prst="roundRect">
            <a:avLst>
              <a:gd name="adj" fmla="val 42025"/>
            </a:avLst>
          </a:prstGeom>
          <a:solidFill>
            <a:srgbClr val="F65F62"/>
          </a:solidFill>
          <a:ln w="7620">
            <a:solidFill>
              <a:srgbClr val="DC4548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7464504" y="5931337"/>
            <a:ext cx="2213134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스킬  시스템  확장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7464504" y="6327338"/>
            <a:ext cx="3085028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캐릭터 별 다양한 스킬 추가</a:t>
            </a:r>
            <a:endParaRPr lang="en-US" sz="1550" dirty="0"/>
          </a:p>
        </p:txBody>
      </p:sp>
      <p:sp>
        <p:nvSpPr>
          <p:cNvPr id="15" name="Shape 11"/>
          <p:cNvSpPr/>
          <p:nvPr/>
        </p:nvSpPr>
        <p:spPr>
          <a:xfrm>
            <a:off x="10848261" y="5134808"/>
            <a:ext cx="3085028" cy="199073"/>
          </a:xfrm>
          <a:prstGeom prst="roundRect">
            <a:avLst>
              <a:gd name="adj" fmla="val 42025"/>
            </a:avLst>
          </a:prstGeom>
          <a:solidFill>
            <a:srgbClr val="F65F62"/>
          </a:solidFill>
          <a:ln w="7620">
            <a:solidFill>
              <a:srgbClr val="DC4548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0848261" y="5632609"/>
            <a:ext cx="2213134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맵 시스템 확장</a:t>
            </a:r>
            <a:endParaRPr lang="en-US" sz="1700" dirty="0"/>
          </a:p>
        </p:txBody>
      </p:sp>
      <p:sp>
        <p:nvSpPr>
          <p:cNvPr id="17" name="Text 13"/>
          <p:cNvSpPr/>
          <p:nvPr/>
        </p:nvSpPr>
        <p:spPr>
          <a:xfrm>
            <a:off x="10848261" y="6028611"/>
            <a:ext cx="3085028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던전 맵을 구현해 특정 위치 도착 시 다양한 이벤트 추가 (함정, 보스, 아이템 획득, 체력회복)해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48126"/>
            <a:ext cx="8188643" cy="723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프로젝트 만드는 과정중 아쉬운 점</a:t>
            </a:r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000000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🥲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36577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방은성 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Map Randomizer를 만들어 던전의 층수가 달라졌을 때 맵이 랜덤하게 구성되도록 설계 못한 것.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84714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박도운 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퀘스트 자동 생성 기능을 생각은 해봤는데 까다로울 거 같아서 말은 못했지만 조금은 아쉬웠다.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32851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박지환 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캐릭터 별 전직 시스템, 전직과 관련된 캐릭터 전용 아이템들을 생각만 해봤습니다.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80988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조윤재 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BGM, 보스몬스터 등을 추가하지 못한 점과 다양한 콘텐츠를 만들지 못해 아쉬웠다.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291257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김흥식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더 많은 게임 요소를 만들지 못하고( 콘텐츠 부분) , 밸런스 수치를 잘 못 잡아서 아쉬움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endParaRPr lang="en-US" sz="19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99108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감사합니다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17064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발표를 들어주셔서 진심으로 감사합니다.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84334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추가 질문이나 의견 언제든 환영합니다.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2740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목차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18348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1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게임 소개: TextRPG - DUN 의 세계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266485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WireFrame : DUN 게임의 진행 설계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314622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개발 과정 및 역할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362759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4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주요 기능 및 특징 1, 2, 3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410896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5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기술적 구현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4037" y="459033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6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게임 시연 영상, ASCII ART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64037" y="507170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7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프로젝트를 통해 배운 점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864037" y="555307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8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향후 개선 및 발전 방향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64037" y="603444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9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마무리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864037" y="670714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822013"/>
            <a:ext cx="6154698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게임 소개: TextRPG - DUN 의 세계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350437" y="292584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191718"/>
          </a:solidFill>
          <a:ln w="15240">
            <a:solidFill>
              <a:srgbClr val="323031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546" y="2997756"/>
            <a:ext cx="329089" cy="411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52680" y="292584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던전 중심의 게임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152680" y="3416856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던전 탐색이 게임 진행의 중심인 게임.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10181868" y="292584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191718"/>
          </a:solidFill>
          <a:ln w="15240">
            <a:solidFill>
              <a:srgbClr val="323031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977" y="2997756"/>
            <a:ext cx="329089" cy="411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84111" y="292584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RPG 게임의 정석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0984111" y="3416856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탐험하며 캐릭터가 강해지는 경험을 통해 재미 제공</a:t>
            </a:r>
            <a:endParaRPr lang="en-US" sz="1900" dirty="0"/>
          </a:p>
        </p:txBody>
      </p:sp>
      <p:sp>
        <p:nvSpPr>
          <p:cNvPr id="12" name="Shape 7"/>
          <p:cNvSpPr/>
          <p:nvPr/>
        </p:nvSpPr>
        <p:spPr>
          <a:xfrm>
            <a:off x="6350437" y="473142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191718"/>
          </a:solidFill>
          <a:ln w="15240">
            <a:solidFill>
              <a:srgbClr val="323031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546" y="4803338"/>
            <a:ext cx="329089" cy="411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52680" y="473142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퀘스트와 아이템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7152680" y="5222438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DUN만의 맞춤형 아이템과 퀘스트를 통해 유저들에게 즐거움 제공</a:t>
            </a:r>
            <a:endParaRPr lang="en-US" sz="1900" dirty="0"/>
          </a:p>
        </p:txBody>
      </p:sp>
      <p:sp>
        <p:nvSpPr>
          <p:cNvPr id="16" name="Shape 10"/>
          <p:cNvSpPr/>
          <p:nvPr/>
        </p:nvSpPr>
        <p:spPr>
          <a:xfrm>
            <a:off x="10181868" y="473142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191718"/>
          </a:solidFill>
          <a:ln w="15240">
            <a:solidFill>
              <a:srgbClr val="323031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4977" y="4803338"/>
            <a:ext cx="329089" cy="41148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0984111" y="473142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쉽고 직관적인 UI</a:t>
            </a:r>
            <a:endParaRPr lang="en-US" sz="2150" dirty="0"/>
          </a:p>
        </p:txBody>
      </p:sp>
      <p:sp>
        <p:nvSpPr>
          <p:cNvPr id="19" name="Text 12"/>
          <p:cNvSpPr/>
          <p:nvPr/>
        </p:nvSpPr>
        <p:spPr>
          <a:xfrm>
            <a:off x="10984111" y="5222438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텍스트 뿐만이 아닌 아스키 아트를 활용한 유저 인터페이스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1185505"/>
            <a:ext cx="4869061" cy="585847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2840712"/>
            <a:ext cx="6468547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 WireFrame : DUN 게임의 진행 설계</a:t>
            </a:r>
            <a:endParaRPr lang="en-US" sz="3450" dirty="0"/>
          </a:p>
        </p:txBody>
      </p:sp>
      <p:sp>
        <p:nvSpPr>
          <p:cNvPr id="5" name="Text 1"/>
          <p:cNvSpPr/>
          <p:nvPr/>
        </p:nvSpPr>
        <p:spPr>
          <a:xfrm>
            <a:off x="6350437" y="363605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게임 진행의 기본 골격을 잡는 와이어 프레임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350437" y="4117419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플레이어가 각 선택지에서 어떤 선택을 했을 때 이동할 수 있는 다음 선택지를 명확히 표기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350437" y="499383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게임 진행을 하면서  플레이 흐름에 맞게 UI 갱신 타이밍 설계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5244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개발 과정 및 역할 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9301" y="3632002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6311" y="44960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기획 및 시나리오 작성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4987052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게임의 전체적인 흐름 설계  환경 및 시나리오 설계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454" y="3632002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84464" y="44960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프로그래밍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4182189" y="4987052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게임 로직과 매커니즘 개발 및 UI 제작 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607" y="3632002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02617" y="44960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게임 그래픽 및 문서화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7500342" y="4987052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아스키 아트 제작 및 적용ReadMe 파일 제작</a:t>
            </a:r>
            <a:endParaRPr lang="en-US" sz="1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3760" y="3632002"/>
            <a:ext cx="617220" cy="6172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920770" y="44960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테스트 및 디버깅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0818495" y="4987052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버그 검출 및 플레이어 경험 개선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06848" y="510064"/>
            <a:ext cx="4122658" cy="515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주요 기능 및 특징 1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4306848" y="1303615"/>
            <a:ext cx="9674304" cy="1103352"/>
          </a:xfrm>
          <a:prstGeom prst="roundRect">
            <a:avLst>
              <a:gd name="adj" fmla="val 7062"/>
            </a:avLst>
          </a:prstGeom>
          <a:solidFill>
            <a:srgbClr val="191718"/>
          </a:solidFill>
          <a:ln w="7620">
            <a:solidFill>
              <a:srgbClr val="32303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499967" y="1496735"/>
            <a:ext cx="2473523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캐릭터 생성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4499967" y="1917144"/>
            <a:ext cx="928806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각 직업마다 고유한 스킬을 활용하여 특색 있는 캐릭터 제작 가능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4306848" y="2592467"/>
            <a:ext cx="9674304" cy="1464945"/>
          </a:xfrm>
          <a:prstGeom prst="roundRect">
            <a:avLst>
              <a:gd name="adj" fmla="val 5319"/>
            </a:avLst>
          </a:prstGeom>
          <a:solidFill>
            <a:srgbClr val="191718"/>
          </a:solidFill>
          <a:ln w="7620">
            <a:solidFill>
              <a:srgbClr val="32303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499967" y="2785586"/>
            <a:ext cx="2473523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던전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499967" y="3205996"/>
            <a:ext cx="928806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플레이어의 선택에 따라 경로가 동적으로 변화, 각 선택지마다 다른 몬스터 마주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4499967" y="3567589"/>
            <a:ext cx="928806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몬스터 처치 목표를 달성하면 던전의 난이도 증가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4306848" y="4242911"/>
            <a:ext cx="9674304" cy="1826538"/>
          </a:xfrm>
          <a:prstGeom prst="roundRect">
            <a:avLst>
              <a:gd name="adj" fmla="val 4266"/>
            </a:avLst>
          </a:prstGeom>
          <a:solidFill>
            <a:srgbClr val="191718"/>
          </a:solidFill>
          <a:ln w="7620">
            <a:solidFill>
              <a:srgbClr val="32303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4499967" y="4436031"/>
            <a:ext cx="2473523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전투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499967" y="4856440"/>
            <a:ext cx="928806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일반 공격, 스킬 공격이 가능 및 회피와 치명타 판정 자동 처리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4499967" y="5218033"/>
            <a:ext cx="928806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인벤토리와 스탯 관리 창에 접근 가능 및  전투에서 벗어나기 가능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4499967" y="5579626"/>
            <a:ext cx="928806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몬스터를 죽였을 때 보상으로 경험치와 골드를 획득 및 추가적으로 랜덤 확률로 아이템을 획득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4306848" y="6254948"/>
            <a:ext cx="9674304" cy="1464945"/>
          </a:xfrm>
          <a:prstGeom prst="roundRect">
            <a:avLst>
              <a:gd name="adj" fmla="val 5319"/>
            </a:avLst>
          </a:prstGeom>
          <a:solidFill>
            <a:srgbClr val="191718"/>
          </a:solidFill>
          <a:ln w="7620">
            <a:solidFill>
              <a:srgbClr val="32303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499967" y="6448068"/>
            <a:ext cx="2473523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스킬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4499967" y="6868478"/>
            <a:ext cx="928806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액티브 스킬 : 캐릭터의 공격력을 베이스로 각 스킬마다 가중치가 존재하여 더 큰 데미지로 몬스터를 공격 가능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4499967" y="7230070"/>
            <a:ext cx="928806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버프 스킬 :  캐릭터의 스탯을 비약적으로 증가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865120"/>
            <a:ext cx="12902327" cy="2499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63628" y="748189"/>
            <a:ext cx="3847743" cy="481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주요 기능 및 특징 2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4263628" y="1488877"/>
            <a:ext cx="9760744" cy="1368266"/>
          </a:xfrm>
          <a:prstGeom prst="roundRect">
            <a:avLst>
              <a:gd name="adj" fmla="val 5315"/>
            </a:avLst>
          </a:prstGeom>
          <a:solidFill>
            <a:srgbClr val="191718"/>
          </a:solidFill>
          <a:ln w="7620">
            <a:solidFill>
              <a:srgbClr val="32303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444365" y="1669613"/>
            <a:ext cx="2308622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인벤토리 관리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4444365" y="2061924"/>
            <a:ext cx="939927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마을, 던전 혹은 전투 중에 인벤토리 열람 가능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444365" y="2399467"/>
            <a:ext cx="939927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플레이어는 아이템을 착용, 탈착, 버리기 가능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4263628" y="3030260"/>
            <a:ext cx="9760744" cy="1368266"/>
          </a:xfrm>
          <a:prstGeom prst="roundRect">
            <a:avLst>
              <a:gd name="adj" fmla="val 5315"/>
            </a:avLst>
          </a:prstGeom>
          <a:solidFill>
            <a:srgbClr val="191718"/>
          </a:solidFill>
          <a:ln w="7620">
            <a:solidFill>
              <a:srgbClr val="32303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444365" y="3210997"/>
            <a:ext cx="2308622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상점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4444365" y="3603308"/>
            <a:ext cx="939927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방어구, 무기, 그리고 포션 구매 가능 그러나 퀘스트 아이템은 구매 불가능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4444365" y="3940850"/>
            <a:ext cx="939927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방어구, 무기, 그리고 포션 아이템 및 퀘스트 아이템 판매 가능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4263628" y="4571643"/>
            <a:ext cx="9760744" cy="1368266"/>
          </a:xfrm>
          <a:prstGeom prst="roundRect">
            <a:avLst>
              <a:gd name="adj" fmla="val 5315"/>
            </a:avLst>
          </a:prstGeom>
          <a:solidFill>
            <a:srgbClr val="191718"/>
          </a:solidFill>
          <a:ln w="7620">
            <a:solidFill>
              <a:srgbClr val="32303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444365" y="4752380"/>
            <a:ext cx="2308622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휴식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4444365" y="5144691"/>
            <a:ext cx="939927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마을에서 휴식을 취해 체력과 MP를 회복 가능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4444365" y="5482233"/>
            <a:ext cx="939927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휴식 기능에서 방 옵션을 선택하여 체력과 MP의 회복 정도를 결정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4263628" y="6113026"/>
            <a:ext cx="9760744" cy="1368266"/>
          </a:xfrm>
          <a:prstGeom prst="roundRect">
            <a:avLst>
              <a:gd name="adj" fmla="val 5315"/>
            </a:avLst>
          </a:prstGeom>
          <a:solidFill>
            <a:srgbClr val="191718"/>
          </a:solidFill>
          <a:ln w="7620">
            <a:solidFill>
              <a:srgbClr val="32303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444365" y="6293763"/>
            <a:ext cx="2308622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퀘스트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4444365" y="6686074"/>
            <a:ext cx="939927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퀘스트를 수주하기 전 퀘스트 완료를 위해 필요한 아이템을 가지고 있다면 그 퀘스트를 수주할 시 진행도가 자동으로 갱신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4444365" y="7023616"/>
            <a:ext cx="939927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퀘스트를 완료하기 위해 마을에 있는 퀘스트 수주 장소에서 Quest 완료를 선택하면 보상으로 경험치와 골드 받기 가능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865120"/>
            <a:ext cx="12902327" cy="24993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2025-04-25T12:06:09Z</dcterms:created>
  <dcterms:modified xsi:type="dcterms:W3CDTF">2025-04-25T12:06:09Z</dcterms:modified>
</cp:coreProperties>
</file>